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m4a" ContentType="audio/unknown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5" r:id="rId2"/>
    <p:sldId id="289" r:id="rId3"/>
    <p:sldId id="274" r:id="rId4"/>
    <p:sldId id="256" r:id="rId5"/>
    <p:sldId id="265" r:id="rId6"/>
    <p:sldId id="266" r:id="rId7"/>
    <p:sldId id="267" r:id="rId8"/>
    <p:sldId id="268" r:id="rId9"/>
    <p:sldId id="269" r:id="rId10"/>
    <p:sldId id="276" r:id="rId11"/>
    <p:sldId id="264" r:id="rId12"/>
    <p:sldId id="271" r:id="rId13"/>
    <p:sldId id="272" r:id="rId14"/>
    <p:sldId id="262" r:id="rId15"/>
    <p:sldId id="263" r:id="rId16"/>
    <p:sldId id="258" r:id="rId17"/>
    <p:sldId id="260" r:id="rId18"/>
    <p:sldId id="261" r:id="rId19"/>
    <p:sldId id="275" r:id="rId20"/>
    <p:sldId id="288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0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77" autoAdjust="0"/>
    <p:restoredTop sz="94660"/>
  </p:normalViewPr>
  <p:slideViewPr>
    <p:cSldViewPr>
      <p:cViewPr>
        <p:scale>
          <a:sx n="111" d="100"/>
          <a:sy n="111" d="100"/>
        </p:scale>
        <p:origin x="-1578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DCE69-2622-4422-84BD-1168B6908029}" type="datetimeFigureOut">
              <a:rPr lang="ru-RU" smtClean="0"/>
              <a:t>24.04.2026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EDB8A-F776-41E3-9B73-114B2D7D0B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3821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DCE69-2622-4422-84BD-1168B6908029}" type="datetimeFigureOut">
              <a:rPr lang="ru-RU" smtClean="0"/>
              <a:t>24.04.2026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EDB8A-F776-41E3-9B73-114B2D7D0B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3838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DCE69-2622-4422-84BD-1168B6908029}" type="datetimeFigureOut">
              <a:rPr lang="ru-RU" smtClean="0"/>
              <a:t>24.04.2026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EDB8A-F776-41E3-9B73-114B2D7D0B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7135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DCE69-2622-4422-84BD-1168B6908029}" type="datetimeFigureOut">
              <a:rPr lang="ru-RU" smtClean="0"/>
              <a:t>24.04.2026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EDB8A-F776-41E3-9B73-114B2D7D0B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243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DCE69-2622-4422-84BD-1168B6908029}" type="datetimeFigureOut">
              <a:rPr lang="ru-RU" smtClean="0"/>
              <a:t>24.04.2026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EDB8A-F776-41E3-9B73-114B2D7D0B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8543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DCE69-2622-4422-84BD-1168B6908029}" type="datetimeFigureOut">
              <a:rPr lang="ru-RU" smtClean="0"/>
              <a:t>24.04.2026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EDB8A-F776-41E3-9B73-114B2D7D0B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3366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DCE69-2622-4422-84BD-1168B6908029}" type="datetimeFigureOut">
              <a:rPr lang="ru-RU" smtClean="0"/>
              <a:t>24.04.2026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EDB8A-F776-41E3-9B73-114B2D7D0B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4000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DCE69-2622-4422-84BD-1168B6908029}" type="datetimeFigureOut">
              <a:rPr lang="ru-RU" smtClean="0"/>
              <a:t>24.04.2026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EDB8A-F776-41E3-9B73-114B2D7D0B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5532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DCE69-2622-4422-84BD-1168B6908029}" type="datetimeFigureOut">
              <a:rPr lang="ru-RU" smtClean="0"/>
              <a:t>24.04.2026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EDB8A-F776-41E3-9B73-114B2D7D0B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7146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DCE69-2622-4422-84BD-1168B6908029}" type="datetimeFigureOut">
              <a:rPr lang="ru-RU" smtClean="0"/>
              <a:t>24.04.2026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EDB8A-F776-41E3-9B73-114B2D7D0B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1237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DCE69-2622-4422-84BD-1168B6908029}" type="datetimeFigureOut">
              <a:rPr lang="ru-RU" smtClean="0"/>
              <a:t>24.04.2026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EDB8A-F776-41E3-9B73-114B2D7D0B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7766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EDCE69-2622-4422-84BD-1168B6908029}" type="datetimeFigureOut">
              <a:rPr lang="ru-RU" smtClean="0"/>
              <a:t>24.04.2026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FEDB8A-F776-41E3-9B73-114B2D7D0B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725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4a"/><Relationship Id="rId13" Type="http://schemas.openxmlformats.org/officeDocument/2006/relationships/slide" Target="slide4.xml"/><Relationship Id="rId18" Type="http://schemas.openxmlformats.org/officeDocument/2006/relationships/image" Target="../media/image3.png"/><Relationship Id="rId3" Type="http://schemas.microsoft.com/office/2007/relationships/media" Target="../media/media2.m4a"/><Relationship Id="rId7" Type="http://schemas.microsoft.com/office/2007/relationships/media" Target="../media/media4.m4a"/><Relationship Id="rId12" Type="http://schemas.openxmlformats.org/officeDocument/2006/relationships/image" Target="../media/image2.jpeg"/><Relationship Id="rId17" Type="http://schemas.openxmlformats.org/officeDocument/2006/relationships/slide" Target="slide16.xml"/><Relationship Id="rId2" Type="http://schemas.openxmlformats.org/officeDocument/2006/relationships/audio" Target="../media/media1.m4a"/><Relationship Id="rId16" Type="http://schemas.openxmlformats.org/officeDocument/2006/relationships/slide" Target="slide15.xml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openxmlformats.org/officeDocument/2006/relationships/slideLayout" Target="../slideLayouts/slideLayout2.xml"/><Relationship Id="rId5" Type="http://schemas.microsoft.com/office/2007/relationships/media" Target="../media/media3.m4a"/><Relationship Id="rId15" Type="http://schemas.openxmlformats.org/officeDocument/2006/relationships/slide" Target="slide14.xml"/><Relationship Id="rId10" Type="http://schemas.openxmlformats.org/officeDocument/2006/relationships/audio" Target="../media/media5.m4a"/><Relationship Id="rId4" Type="http://schemas.openxmlformats.org/officeDocument/2006/relationships/audio" Target="../media/media2.m4a"/><Relationship Id="rId9" Type="http://schemas.microsoft.com/office/2007/relationships/media" Target="../media/media5.m4a"/><Relationship Id="rId14" Type="http://schemas.openxmlformats.org/officeDocument/2006/relationships/slide" Target="slide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slide" Target="slide3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12" Type="http://schemas.openxmlformats.org/officeDocument/2006/relationships/image" Target="../media/image3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6.gif"/><Relationship Id="rId11" Type="http://schemas.openxmlformats.org/officeDocument/2006/relationships/slide" Target="slide3.xml"/><Relationship Id="rId5" Type="http://schemas.openxmlformats.org/officeDocument/2006/relationships/slide" Target="slide6.xml"/><Relationship Id="rId10" Type="http://schemas.openxmlformats.org/officeDocument/2006/relationships/image" Target="../media/image9.png"/><Relationship Id="rId4" Type="http://schemas.openxmlformats.org/officeDocument/2006/relationships/image" Target="../media/image2.jpe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jpe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0.png"/><Relationship Id="rId5" Type="http://schemas.openxmlformats.org/officeDocument/2006/relationships/slide" Target="slide5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png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6" Type="http://schemas.openxmlformats.org/officeDocument/2006/relationships/slide" Target="slide8.xml"/><Relationship Id="rId5" Type="http://schemas.openxmlformats.org/officeDocument/2006/relationships/image" Target="../media/image12.jpe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microsoft.com/office/2007/relationships/hdphoto" Target="../media/hdphoto3.wdp"/><Relationship Id="rId3" Type="http://schemas.openxmlformats.org/officeDocument/2006/relationships/slideLayout" Target="../slideLayouts/slideLayout2.xml"/><Relationship Id="rId7" Type="http://schemas.microsoft.com/office/2007/relationships/hdphoto" Target="../media/hdphoto1.wdp"/><Relationship Id="rId12" Type="http://schemas.openxmlformats.org/officeDocument/2006/relationships/image" Target="../media/image17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15.png"/><Relationship Id="rId11" Type="http://schemas.openxmlformats.org/officeDocument/2006/relationships/slide" Target="slide6.xml"/><Relationship Id="rId5" Type="http://schemas.openxmlformats.org/officeDocument/2006/relationships/slide" Target="slide10.xml"/><Relationship Id="rId10" Type="http://schemas.microsoft.com/office/2007/relationships/hdphoto" Target="../media/hdphoto2.wdp"/><Relationship Id="rId4" Type="http://schemas.openxmlformats.org/officeDocument/2006/relationships/image" Target="../media/image2.jpeg"/><Relationship Id="rId9" Type="http://schemas.openxmlformats.org/officeDocument/2006/relationships/image" Target="../media/image16.png"/><Relationship Id="rId1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jpe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10.png"/><Relationship Id="rId5" Type="http://schemas.openxmlformats.org/officeDocument/2006/relationships/slide" Target="slide8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8.png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6" Type="http://schemas.openxmlformats.org/officeDocument/2006/relationships/image" Target="../media/image13.png"/><Relationship Id="rId5" Type="http://schemas.openxmlformats.org/officeDocument/2006/relationships/slide" Target="slide11.xml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2.xml"/><Relationship Id="rId7" Type="http://schemas.openxmlformats.org/officeDocument/2006/relationships/slide" Target="slide1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19.jpeg"/><Relationship Id="rId5" Type="http://schemas.openxmlformats.org/officeDocument/2006/relationships/slide" Target="slide13.xml"/><Relationship Id="rId10" Type="http://schemas.openxmlformats.org/officeDocument/2006/relationships/image" Target="../media/image3.png"/><Relationship Id="rId4" Type="http://schemas.openxmlformats.org/officeDocument/2006/relationships/image" Target="../media/image2.jpeg"/><Relationship Id="rId9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png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6" Type="http://schemas.openxmlformats.org/officeDocument/2006/relationships/slide" Target="slide11.xml"/><Relationship Id="rId5" Type="http://schemas.openxmlformats.org/officeDocument/2006/relationships/image" Target="../media/image22.jpeg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4.png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6" Type="http://schemas.openxmlformats.org/officeDocument/2006/relationships/image" Target="../media/image13.png"/><Relationship Id="rId5" Type="http://schemas.openxmlformats.org/officeDocument/2006/relationships/slide" Target="slide14.xml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25.png"/><Relationship Id="rId7" Type="http://schemas.microsoft.com/office/2007/relationships/hdphoto" Target="../media/hdphoto4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jpeg"/><Relationship Id="rId9" Type="http://schemas.openxmlformats.org/officeDocument/2006/relationships/slide" Target="slide1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13" Type="http://schemas.openxmlformats.org/officeDocument/2006/relationships/image" Target="../media/image35.png"/><Relationship Id="rId3" Type="http://schemas.openxmlformats.org/officeDocument/2006/relationships/image" Target="../media/image29.jpeg"/><Relationship Id="rId7" Type="http://schemas.openxmlformats.org/officeDocument/2006/relationships/image" Target="../media/image20.png"/><Relationship Id="rId12" Type="http://schemas.microsoft.com/office/2007/relationships/hdphoto" Target="../media/hdphoto6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34.png"/><Relationship Id="rId5" Type="http://schemas.openxmlformats.org/officeDocument/2006/relationships/image" Target="../media/image31.png"/><Relationship Id="rId10" Type="http://schemas.microsoft.com/office/2007/relationships/hdphoto" Target="../media/hdphoto5.wdp"/><Relationship Id="rId4" Type="http://schemas.openxmlformats.org/officeDocument/2006/relationships/image" Target="../media/image30.png"/><Relationship Id="rId9" Type="http://schemas.openxmlformats.org/officeDocument/2006/relationships/image" Target="../media/image33.png"/><Relationship Id="rId14" Type="http://schemas.microsoft.com/office/2007/relationships/hdphoto" Target="../media/hdphoto7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3" Type="http://schemas.openxmlformats.org/officeDocument/2006/relationships/image" Target="../media/image37.jpeg"/><Relationship Id="rId7" Type="http://schemas.openxmlformats.org/officeDocument/2006/relationships/image" Target="../media/image38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1.jpeg"/><Relationship Id="rId4" Type="http://schemas.openxmlformats.org/officeDocument/2006/relationships/image" Target="../media/image6.gi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9.jpeg"/><Relationship Id="rId7" Type="http://schemas.microsoft.com/office/2007/relationships/hdphoto" Target="../media/hdphoto9.wdp"/><Relationship Id="rId12" Type="http://schemas.openxmlformats.org/officeDocument/2006/relationships/slide" Target="slide18.xm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11" Type="http://schemas.microsoft.com/office/2007/relationships/hdphoto" Target="../media/hdphoto11.wdp"/><Relationship Id="rId5" Type="http://schemas.microsoft.com/office/2007/relationships/hdphoto" Target="../media/hdphoto8.wdp"/><Relationship Id="rId10" Type="http://schemas.openxmlformats.org/officeDocument/2006/relationships/image" Target="../media/image43.png"/><Relationship Id="rId4" Type="http://schemas.openxmlformats.org/officeDocument/2006/relationships/image" Target="../media/image40.png"/><Relationship Id="rId9" Type="http://schemas.microsoft.com/office/2007/relationships/hdphoto" Target="../media/hdphoto10.wdp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13" Type="http://schemas.microsoft.com/office/2007/relationships/hdphoto" Target="../media/hdphoto15.wdp"/><Relationship Id="rId3" Type="http://schemas.openxmlformats.org/officeDocument/2006/relationships/slide" Target="slide19.xml"/><Relationship Id="rId7" Type="http://schemas.openxmlformats.org/officeDocument/2006/relationships/image" Target="../media/image47.png"/><Relationship Id="rId12" Type="http://schemas.openxmlformats.org/officeDocument/2006/relationships/image" Target="../media/image49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Relationship Id="rId6" Type="http://schemas.microsoft.com/office/2007/relationships/hdphoto" Target="../media/hdphoto12.wdp"/><Relationship Id="rId11" Type="http://schemas.openxmlformats.org/officeDocument/2006/relationships/slide" Target="slide3.xml"/><Relationship Id="rId5" Type="http://schemas.openxmlformats.org/officeDocument/2006/relationships/image" Target="../media/image46.png"/><Relationship Id="rId10" Type="http://schemas.microsoft.com/office/2007/relationships/hdphoto" Target="../media/hdphoto14.wdp"/><Relationship Id="rId4" Type="http://schemas.openxmlformats.org/officeDocument/2006/relationships/image" Target="../media/image45.jpeg"/><Relationship Id="rId9" Type="http://schemas.openxmlformats.org/officeDocument/2006/relationships/image" Target="../media/image4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5" Type="http://schemas.openxmlformats.org/officeDocument/2006/relationships/image" Target="../media/image50.png"/><Relationship Id="rId4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klub-drug.ru/doshkolniki/zagadki-pdd.html" TargetMode="External"/><Relationship Id="rId3" Type="http://schemas.openxmlformats.org/officeDocument/2006/relationships/slideLayout" Target="../slideLayouts/slideLayout6.xml"/><Relationship Id="rId7" Type="http://schemas.openxmlformats.org/officeDocument/2006/relationships/hyperlink" Target="http://detskiy-sad.com/dorozhnye-znaki-dlya-detej" TargetMode="Externa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52.jpeg"/><Relationship Id="rId11" Type="http://schemas.microsoft.com/office/2007/relationships/hdphoto" Target="../media/hdphoto16.wdp"/><Relationship Id="rId5" Type="http://schemas.openxmlformats.org/officeDocument/2006/relationships/image" Target="../media/image2.jpeg"/><Relationship Id="rId10" Type="http://schemas.openxmlformats.org/officeDocument/2006/relationships/image" Target="../media/image53.png"/><Relationship Id="rId4" Type="http://schemas.openxmlformats.org/officeDocument/2006/relationships/image" Target="../media/image51.jpeg"/><Relationship Id="rId9" Type="http://schemas.openxmlformats.org/officeDocument/2006/relationships/hyperlink" Target="http://dochkiisinochki.ru/kartinki-pro-pravila-dorozhnogo-dvizheniya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630" y="0"/>
            <a:ext cx="917663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8"/>
          <p:cNvSpPr txBox="1">
            <a:spLocks noChangeArrowheads="1"/>
          </p:cNvSpPr>
          <p:nvPr/>
        </p:nvSpPr>
        <p:spPr bwMode="auto">
          <a:xfrm>
            <a:off x="1346553" y="3140968"/>
            <a:ext cx="64182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dirty="0">
                <a:latin typeface="Times New Roman" pitchFamily="18" charset="0"/>
                <a:cs typeface="Times New Roman" pitchFamily="18" charset="0"/>
              </a:rPr>
              <a:t>Интерактивная игра для детей старшего дошкольного возраста</a:t>
            </a:r>
          </a:p>
        </p:txBody>
      </p:sp>
      <p:sp>
        <p:nvSpPr>
          <p:cNvPr id="12" name="TextBox 5"/>
          <p:cNvSpPr txBox="1">
            <a:spLocks noChangeArrowheads="1"/>
          </p:cNvSpPr>
          <p:nvPr/>
        </p:nvSpPr>
        <p:spPr bwMode="auto">
          <a:xfrm>
            <a:off x="323528" y="5013176"/>
            <a:ext cx="604867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Автор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разработчик: Пономарева Валентина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Арслановна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воспитатель,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Покотило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Елена Алексеевна, старший воспитатель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59632" y="332656"/>
            <a:ext cx="71287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дошкольное образовательное учреждение 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сад № 372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Тракторозаводского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Волгограда» 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МОУ Детский сад № 372)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619672" y="2498966"/>
            <a:ext cx="56166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Знатоки правил дорожного движения</a:t>
            </a:r>
            <a:endParaRPr lang="ru-RU" sz="2400" b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07787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29308" y="1988840"/>
            <a:ext cx="777686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Aft>
                <a:spcPct val="0"/>
              </a:spcAft>
            </a:pPr>
            <a:r>
              <a:rPr lang="ru-RU" sz="2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Задачи: </a:t>
            </a:r>
          </a:p>
          <a:p>
            <a:pPr eaLnBrk="0" fontAlgn="base" hangingPunct="0">
              <a:spcAft>
                <a:spcPct val="0"/>
              </a:spcAft>
            </a:pP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Познакомить со знаками дорожного движения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Aft>
                <a:spcPct val="0"/>
              </a:spcAft>
            </a:pP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овысить качество знаний ПДД у дошкольников;</a:t>
            </a:r>
          </a:p>
          <a:p>
            <a:pPr eaLnBrk="0" fontAlgn="base" hangingPunct="0">
              <a:spcAft>
                <a:spcPct val="0"/>
              </a:spcAft>
            </a:pP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Сформировать навык безопасного поведения на дороге;</a:t>
            </a:r>
          </a:p>
          <a:p>
            <a:pPr eaLnBrk="0" fontAlgn="base" hangingPunct="0">
              <a:spcAft>
                <a:spcPct val="0"/>
              </a:spcAft>
            </a:pP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Оказать методическую и практическую помощь родителям в обучении детей ПДД;</a:t>
            </a:r>
          </a:p>
          <a:p>
            <a:pPr eaLnBrk="0" fontAlgn="base" hangingPunct="0">
              <a:spcAft>
                <a:spcPct val="0"/>
              </a:spcAft>
            </a:pP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Пополнить методическую копилку по данному 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направлению.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7320" y="404664"/>
            <a:ext cx="75608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создать условия для прочного усвоения дошкольниками ПДД через использование мультимедийного продукта (интерактивной игры).</a:t>
            </a:r>
            <a:endParaRPr lang="ru-RU" sz="2400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9942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4" descr="Picture background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837026" y="1836891"/>
            <a:ext cx="936104" cy="408623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7824" y="274638"/>
            <a:ext cx="3528392" cy="77809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i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Выбери игру</a:t>
            </a:r>
            <a:endParaRPr lang="ru-RU" b="1" i="1" dirty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Овал 3">
            <a:hlinkClick r:id="rId13" action="ppaction://hlinksldjump"/>
            <a:hlinkHover r:id="rId13" action="ppaction://hlinksldjump" highlightClick="1"/>
          </p:cNvPr>
          <p:cNvSpPr/>
          <p:nvPr/>
        </p:nvSpPr>
        <p:spPr>
          <a:xfrm>
            <a:off x="1483544" y="1284544"/>
            <a:ext cx="3096344" cy="1706488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B050"/>
                </a:solidFill>
                <a:hlinkClick r:id="rId13" action="ppaction://hlinksldjump"/>
              </a:rPr>
              <a:t>Дорожные ситуации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7" name="Овал 6">
            <a:hlinkClick r:id="rId14" action="ppaction://hlinksldjump"/>
          </p:cNvPr>
          <p:cNvSpPr/>
          <p:nvPr/>
        </p:nvSpPr>
        <p:spPr>
          <a:xfrm>
            <a:off x="5508104" y="1284544"/>
            <a:ext cx="3096344" cy="170648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hlinkClick r:id="rId14" action="ppaction://hlinksldjump"/>
              </a:rPr>
              <a:t>З</a:t>
            </a:r>
            <a:r>
              <a:rPr lang="ru-RU" dirty="0" smtClean="0">
                <a:hlinkClick r:id="rId14" action="ppaction://hlinksldjump"/>
              </a:rPr>
              <a:t>агадки</a:t>
            </a:r>
            <a:endParaRPr lang="ru-RU" dirty="0"/>
          </a:p>
        </p:txBody>
      </p:sp>
      <p:sp>
        <p:nvSpPr>
          <p:cNvPr id="8" name="Овал 7">
            <a:hlinkClick r:id="rId15" action="ppaction://hlinksldjump"/>
          </p:cNvPr>
          <p:cNvSpPr/>
          <p:nvPr/>
        </p:nvSpPr>
        <p:spPr>
          <a:xfrm>
            <a:off x="1452825" y="4439480"/>
            <a:ext cx="3096344" cy="170648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hlinkClick r:id="rId15" action="ppaction://hlinksldjump"/>
              </a:rPr>
              <a:t>Знак пешеходный переход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97834" y="2137788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2" name="Овал 11">
            <a:hlinkClick r:id="rId16" action="ppaction://hlinksldjump"/>
          </p:cNvPr>
          <p:cNvSpPr/>
          <p:nvPr/>
        </p:nvSpPr>
        <p:spPr>
          <a:xfrm>
            <a:off x="5837026" y="4293096"/>
            <a:ext cx="3096344" cy="1706488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hlinkClick r:id="rId16" action="ppaction://hlinksldjump"/>
              </a:rPr>
              <a:t>Дорожные знаки для пешеходов</a:t>
            </a:r>
            <a:endParaRPr lang="ru-RU" dirty="0"/>
          </a:p>
        </p:txBody>
      </p:sp>
      <p:sp>
        <p:nvSpPr>
          <p:cNvPr id="15" name="Овал 14">
            <a:hlinkClick r:id="rId17" action="ppaction://hlinksldjump"/>
          </p:cNvPr>
          <p:cNvSpPr/>
          <p:nvPr/>
        </p:nvSpPr>
        <p:spPr>
          <a:xfrm>
            <a:off x="3419872" y="2811795"/>
            <a:ext cx="3096344" cy="1706488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hlinkClick r:id="rId17" action="ppaction://hlinksldjump"/>
              </a:rPr>
              <a:t>Подбери нужный знак к картинке</a:t>
            </a:r>
            <a:endParaRPr lang="ru-RU" dirty="0"/>
          </a:p>
        </p:txBody>
      </p:sp>
      <p:pic>
        <p:nvPicPr>
          <p:cNvPr id="11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3495046" y="2405395"/>
            <a:ext cx="406400" cy="406400"/>
          </a:xfrm>
          <a:prstGeom prst="rect">
            <a:avLst/>
          </a:prstGeom>
        </p:spPr>
      </p:pic>
      <p:pic>
        <p:nvPicPr>
          <p:cNvPr id="13" name="Записанный звук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4786697" y="4033080"/>
            <a:ext cx="406400" cy="406400"/>
          </a:xfrm>
          <a:prstGeom prst="rect">
            <a:avLst/>
          </a:prstGeom>
        </p:spPr>
      </p:pic>
      <p:pic>
        <p:nvPicPr>
          <p:cNvPr id="14" name="Записанный звук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7056276" y="2300693"/>
            <a:ext cx="406400" cy="406400"/>
          </a:xfrm>
          <a:prstGeom prst="rect">
            <a:avLst/>
          </a:prstGeom>
        </p:spPr>
      </p:pic>
      <p:pic>
        <p:nvPicPr>
          <p:cNvPr id="16" name="Записанный звук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2828516" y="5592869"/>
            <a:ext cx="406400" cy="406400"/>
          </a:xfrm>
          <a:prstGeom prst="rect">
            <a:avLst/>
          </a:prstGeom>
        </p:spPr>
      </p:pic>
      <p:pic>
        <p:nvPicPr>
          <p:cNvPr id="17" name="Записанный звук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7596336" y="551723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273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0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64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96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22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395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315116"/>
            <a:ext cx="7772400" cy="864096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b="1" i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каком рисунке дети соблюдают правила дорожного движения?</a:t>
            </a:r>
            <a:endParaRPr lang="ru-RU" sz="2400" b="1" i="1" dirty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Пользователь\Desktop\Новая папка\img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033" y="3955368"/>
            <a:ext cx="3576919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 descr="C:\Users\Пользователь\Desktop\знаки\img7.jp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00" b="54945"/>
          <a:stretch/>
        </p:blipFill>
        <p:spPr bwMode="auto">
          <a:xfrm>
            <a:off x="5383479" y="1196752"/>
            <a:ext cx="3330302" cy="253628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Рисунок 8" descr="C:\Users\Пользователь\Desktop\знаки\img7.jp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067" r="52274"/>
          <a:stretch/>
        </p:blipFill>
        <p:spPr bwMode="auto">
          <a:xfrm>
            <a:off x="1331640" y="1220792"/>
            <a:ext cx="3576919" cy="25202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Рисунок 9" descr="C:\Users\Пользователь\Desktop\знаки\img7.jp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65" t="54615"/>
          <a:stretch/>
        </p:blipFill>
        <p:spPr bwMode="auto">
          <a:xfrm>
            <a:off x="5364087" y="3939344"/>
            <a:ext cx="3330303" cy="25202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Стрелка влево 6">
            <a:hlinkClick r:id="rId5" action="ppaction://hlinksldjump"/>
          </p:cNvPr>
          <p:cNvSpPr/>
          <p:nvPr/>
        </p:nvSpPr>
        <p:spPr>
          <a:xfrm>
            <a:off x="0" y="6165304"/>
            <a:ext cx="868713" cy="620688"/>
          </a:xfrm>
          <a:prstGeom prst="lef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0064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59832" y="260648"/>
            <a:ext cx="3672408" cy="706090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Загадка</a:t>
            </a:r>
            <a:endParaRPr lang="ru-RU" b="1" dirty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68264" y="1254954"/>
            <a:ext cx="7740352" cy="53132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Встало с краю улицы</a:t>
            </a:r>
            <a:r>
              <a:rPr lang="ru-RU" sz="5400" dirty="0"/>
              <a:t/>
            </a:r>
            <a:br>
              <a:rPr lang="ru-RU" sz="5400" dirty="0"/>
            </a:br>
            <a:r>
              <a:rPr lang="ru-RU" dirty="0"/>
              <a:t>В длинном сапоге</a:t>
            </a:r>
            <a:r>
              <a:rPr lang="ru-RU" sz="5400" dirty="0"/>
              <a:t/>
            </a:r>
            <a:br>
              <a:rPr lang="ru-RU" sz="5400" dirty="0"/>
            </a:br>
            <a:r>
              <a:rPr lang="ru-RU" dirty="0"/>
              <a:t>Чучело трёхглазое</a:t>
            </a:r>
            <a:r>
              <a:rPr lang="ru-RU" sz="5400" dirty="0"/>
              <a:t/>
            </a:r>
            <a:br>
              <a:rPr lang="ru-RU" sz="5400" dirty="0"/>
            </a:br>
            <a:r>
              <a:rPr lang="ru-RU" dirty="0"/>
              <a:t>На одной ноге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Где </a:t>
            </a:r>
            <a:r>
              <a:rPr lang="ru-RU" dirty="0"/>
              <a:t>машины </a:t>
            </a:r>
            <a:r>
              <a:rPr lang="ru-RU" dirty="0" smtClean="0"/>
              <a:t>движутся</a:t>
            </a:r>
            <a:r>
              <a:rPr lang="ru-RU" dirty="0"/>
              <a:t>,</a:t>
            </a:r>
            <a:r>
              <a:rPr lang="ru-RU" sz="5400" dirty="0"/>
              <a:t/>
            </a:r>
            <a:br>
              <a:rPr lang="ru-RU" sz="5400" dirty="0"/>
            </a:br>
            <a:r>
              <a:rPr lang="ru-RU" dirty="0"/>
              <a:t>Где сошлись пути,</a:t>
            </a:r>
            <a:r>
              <a:rPr lang="ru-RU" sz="5400" dirty="0"/>
              <a:t/>
            </a:r>
            <a:br>
              <a:rPr lang="ru-RU" sz="5400" dirty="0"/>
            </a:br>
            <a:r>
              <a:rPr lang="ru-RU" dirty="0"/>
              <a:t>Помогает улицу</a:t>
            </a:r>
            <a:r>
              <a:rPr lang="ru-RU" sz="5400" dirty="0"/>
              <a:t/>
            </a:r>
            <a:br>
              <a:rPr lang="ru-RU" sz="5400" dirty="0"/>
            </a:br>
            <a:r>
              <a:rPr lang="ru-RU" dirty="0"/>
              <a:t>Людям </a:t>
            </a:r>
            <a:r>
              <a:rPr lang="ru-RU" dirty="0" smtClean="0"/>
              <a:t>перейти</a:t>
            </a: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 </a:t>
            </a:r>
          </a:p>
          <a:p>
            <a:endParaRPr lang="ru-RU" dirty="0"/>
          </a:p>
        </p:txBody>
      </p:sp>
      <p:pic>
        <p:nvPicPr>
          <p:cNvPr id="2056" name="Picture 8" descr="C:\Users\Пользователь\Desktop\знаки\taksi_1_.gif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332656"/>
            <a:ext cx="1222618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Пользователь\Desktop\знаки\hello_html_m36d76905 (1)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6100" y="6453336"/>
            <a:ext cx="56455" cy="56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C:\Users\Пользователь\Desktop\знаки\светофор-min.pn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556792"/>
            <a:ext cx="1271677" cy="2437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C:\Users\Пользователь\Desktop\знаки\17.02_perehod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2744924"/>
            <a:ext cx="1368152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трелка влево 5">
            <a:hlinkClick r:id="rId11" action="ppaction://hlinksldjump"/>
          </p:cNvPr>
          <p:cNvSpPr/>
          <p:nvPr/>
        </p:nvSpPr>
        <p:spPr>
          <a:xfrm>
            <a:off x="899592" y="6118996"/>
            <a:ext cx="864096" cy="390794"/>
          </a:xfrm>
          <a:prstGeom prst="leftArrow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55576" y="69269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070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48879" y="406027"/>
            <a:ext cx="5616625" cy="1296144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Попробуй ещё раз! </a:t>
            </a:r>
            <a:br>
              <a:rPr lang="ru-RU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Нажми сюда</a:t>
            </a:r>
            <a:endParaRPr lang="ru-RU" b="1" dirty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>
            <a:off x="1537742" y="2144183"/>
            <a:ext cx="1872506" cy="1296144"/>
          </a:xfrm>
          <a:prstGeom prst="wedgeRoundRectCallout">
            <a:avLst>
              <a:gd name="adj1" fmla="val 135387"/>
              <a:gd name="adj2" fmla="val 45021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Вот я как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запутала</a:t>
            </a:r>
            <a:r>
              <a:rPr lang="ru-RU" sz="24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!!!</a:t>
            </a:r>
            <a:endParaRPr lang="ru-RU" sz="2400" b="1" spc="50" dirty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Стрелка вправо с вырезом 6"/>
          <p:cNvSpPr/>
          <p:nvPr/>
        </p:nvSpPr>
        <p:spPr>
          <a:xfrm>
            <a:off x="6228184" y="1054099"/>
            <a:ext cx="1512887" cy="287337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8" name="Рисунок 18" descr="carspares36.gif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837405"/>
            <a:ext cx="993775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Стрелка влево 8">
            <a:hlinkClick r:id="rId5" action="ppaction://hlinksldjump"/>
          </p:cNvPr>
          <p:cNvSpPr/>
          <p:nvPr/>
        </p:nvSpPr>
        <p:spPr>
          <a:xfrm>
            <a:off x="884783" y="5969907"/>
            <a:ext cx="864096" cy="390794"/>
          </a:xfrm>
          <a:prstGeom prst="leftArrow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2" descr="https://avatars.mds.yandex.net/i?id=18935401913037efff100754fdec89da34f012e2-3443020-images-thumbs&amp;n=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2797" y="1989508"/>
            <a:ext cx="1880332" cy="4593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979712" y="429871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917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3808" y="274638"/>
            <a:ext cx="3528392" cy="1143000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8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Молодец !</a:t>
            </a:r>
            <a:endParaRPr lang="ru-RU" sz="4800" b="1" dirty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Объект 5" descr="mult41.jpg"/>
          <p:cNvPicPr>
            <a:picLocks noGrp="1" noChangeAspect="1"/>
          </p:cNvPicPr>
          <p:nvPr>
            <p:ph idx="1"/>
          </p:nvPr>
        </p:nvPicPr>
        <p:blipFill>
          <a:blip r:embed="rId5" cstate="print"/>
          <a:stretch>
            <a:fillRect/>
          </a:stretch>
        </p:blipFill>
        <p:spPr>
          <a:xfrm flipH="1">
            <a:off x="5495427" y="2200835"/>
            <a:ext cx="3660031" cy="4525963"/>
          </a:xfrm>
          <a:prstGeom prst="round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971599" y="4646821"/>
            <a:ext cx="2304256" cy="919401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Проезжай дальше! </a:t>
            </a:r>
          </a:p>
        </p:txBody>
      </p:sp>
      <p:sp>
        <p:nvSpPr>
          <p:cNvPr id="8" name="Стрелка углом 7"/>
          <p:cNvSpPr/>
          <p:nvPr/>
        </p:nvSpPr>
        <p:spPr>
          <a:xfrm rot="5400000">
            <a:off x="3095674" y="5166286"/>
            <a:ext cx="360362" cy="576263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pic>
        <p:nvPicPr>
          <p:cNvPr id="9" name="Рисунок 17" descr="car-001-picture-color.png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5634598"/>
            <a:ext cx="1584325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76335" y="242088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0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800" y="260648"/>
            <a:ext cx="3312368" cy="634082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отгадай</a:t>
            </a:r>
            <a:endParaRPr lang="ru-RU" b="1" dirty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96338" y="1695759"/>
            <a:ext cx="8229600" cy="5328592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Эй, водитель осторожно!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dirty="0"/>
              <a:t>Ехать быстро невозможно.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dirty="0"/>
              <a:t>Знают люди все на свете-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dirty="0"/>
              <a:t>В этом месте ходят дети!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7" name="Picture 5" descr="C:\Users\Пользователь\Desktop\знаки\hello_html_m3918e030.jp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31" b="99204" l="0" r="100000">
                        <a14:foregroundMark x1="49871" y1="24668" x2="49871" y2="24668"/>
                        <a14:foregroundMark x1="49871" y1="67374" x2="49871" y2="67374"/>
                        <a14:foregroundMark x1="33850" y1="54252" x2="33850" y2="54252"/>
                        <a14:foregroundMark x1="37984" y1="45748" x2="29974" y2="59824"/>
                        <a14:backgroundMark x1="54264" y1="44297" x2="54264" y2="44297"/>
                        <a14:backgroundMark x1="50388" y1="61008" x2="50388" y2="61008"/>
                        <a14:backgroundMark x1="35142" y1="52520" x2="35142" y2="52520"/>
                        <a14:backgroundMark x1="44703" y1="36870" x2="44703" y2="36870"/>
                        <a14:backgroundMark x1="52196" y1="29443" x2="52196" y2="29443"/>
                        <a14:backgroundMark x1="58915" y1="39257" x2="58915" y2="392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149080"/>
            <a:ext cx="1608050" cy="1418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 descr="C:\Users\Пользователь\Desktop\знаки\slide_2.jpg">
            <a:hlinkClick r:id="rId8" action="ppaction://hlinksldjump"/>
          </p:cNvPr>
          <p:cNvPicPr/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667" b="65500" l="22625" r="73250">
                        <a14:foregroundMark x1="47204" y1="16840" x2="37321" y2="51563"/>
                        <a14:foregroundMark x1="51756" y1="25868" x2="56047" y2="54167"/>
                        <a14:foregroundMark x1="36151" y1="54861" x2="60858" y2="50000"/>
                        <a14:foregroundMark x1="43473" y1="41319" x2="47520" y2="390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827" t="3896" r="26699" b="34384"/>
          <a:stretch/>
        </p:blipFill>
        <p:spPr bwMode="auto">
          <a:xfrm>
            <a:off x="1418944" y="4581128"/>
            <a:ext cx="1606486" cy="14782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Рисунок 10" descr="C:\Users\Пользователь\Desktop\знаки\4543.gif">
            <a:hlinkClick r:id="rId11" action="ppaction://hlinksldjump"/>
          </p:cNvPr>
          <p:cNvPicPr/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foregroundMark x1="51951" y1="35254" x2="51951" y2="35254"/>
                        <a14:foregroundMark x1="64512" y1="69136" x2="64512" y2="69136"/>
                        <a14:foregroundMark x1="67683" y1="78052" x2="67683" y2="78052"/>
                        <a14:foregroundMark x1="63780" y1="77366" x2="63780" y2="77366"/>
                        <a14:foregroundMark x1="68537" y1="76132" x2="30122" y2="75583"/>
                        <a14:foregroundMark x1="59146" y1="82442" x2="59146" y2="82442"/>
                        <a14:foregroundMark x1="48902" y1="81756" x2="48902" y2="81756"/>
                        <a14:foregroundMark x1="37683" y1="81481" x2="37683" y2="81481"/>
                        <a14:foregroundMark x1="41341" y1="82167" x2="41341" y2="82167"/>
                        <a14:foregroundMark x1="55366" y1="83813" x2="55366" y2="83813"/>
                        <a14:foregroundMark x1="53902" y1="10700" x2="53902" y2="10700"/>
                        <a14:foregroundMark x1="53902" y1="10700" x2="94878" y2="93278"/>
                        <a14:foregroundMark x1="53780" y1="11111" x2="48049" y2="3018"/>
                        <a14:foregroundMark x1="49634" y1="6310" x2="5854" y2="93141"/>
                        <a14:foregroundMark x1="48049" y1="77503" x2="48171" y2="85734"/>
                        <a14:foregroundMark x1="60488" y1="77641" x2="59512" y2="86831"/>
                        <a14:foregroundMark x1="36951" y1="78464" x2="37073" y2="86420"/>
                        <a14:foregroundMark x1="47439" y1="74486" x2="64512" y2="74760"/>
                        <a14:foregroundMark x1="64878" y1="74897" x2="68049" y2="75171"/>
                        <a14:foregroundMark x1="41341" y1="82442" x2="32927" y2="82167"/>
                        <a14:foregroundMark x1="51463" y1="82305" x2="43902" y2="82442"/>
                        <a14:foregroundMark x1="55366" y1="82990" x2="63537" y2="82305"/>
                        <a14:foregroundMark x1="58049" y1="79973" x2="58049" y2="79973"/>
                        <a14:foregroundMark x1="24268" y1="74211" x2="24268" y2="74211"/>
                        <a14:foregroundMark x1="18293" y1="84636" x2="49878" y2="16872"/>
                        <a14:foregroundMark x1="50732" y1="15912" x2="85854" y2="88340"/>
                        <a14:foregroundMark x1="65000" y1="45679" x2="43659" y2="59534"/>
                        <a14:foregroundMark x1="59146" y1="41152" x2="39024" y2="57613"/>
                        <a14:foregroundMark x1="50732" y1="61043" x2="64634" y2="49108"/>
                        <a14:foregroundMark x1="62317" y1="60494" x2="63902" y2="62414"/>
                        <a14:foregroundMark x1="64756" y1="60082" x2="61463" y2="64472"/>
                        <a14:foregroundMark x1="57317" y1="61043" x2="57439" y2="71468"/>
                        <a14:foregroundMark x1="70610" y1="63512" x2="75488" y2="87380"/>
                        <a14:foregroundMark x1="64634" y1="88615" x2="21220" y2="88340"/>
                        <a14:foregroundMark x1="73902" y1="81070" x2="60976" y2="87654"/>
                        <a14:foregroundMark x1="87683" y1="93416" x2="5000" y2="92730"/>
                        <a14:foregroundMark x1="94512" y1="82716" x2="53902" y2="3841"/>
                        <a14:foregroundMark x1="52927" y1="3155" x2="47195" y2="1783"/>
                        <a14:foregroundMark x1="46220" y1="4664" x2="854" y2="93141"/>
                        <a14:foregroundMark x1="1341" y1="94376" x2="4878" y2="98491"/>
                        <a14:foregroundMark x1="7073" y1="98354" x2="93293" y2="98080"/>
                        <a14:foregroundMark x1="95000" y1="84225" x2="98537" y2="935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484784"/>
            <a:ext cx="1544439" cy="13923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55576" y="98072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133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274638"/>
            <a:ext cx="5256584" cy="1143000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Попробуй ещё раз! </a:t>
            </a:r>
            <a:br>
              <a:rPr lang="ru-RU" b="1" dirty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Нажми сюда</a:t>
            </a:r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>
            <a:off x="655691" y="1777719"/>
            <a:ext cx="2016820" cy="1296144"/>
          </a:xfrm>
          <a:prstGeom prst="wedgeRoundRectCallout">
            <a:avLst>
              <a:gd name="adj1" fmla="val 107108"/>
              <a:gd name="adj2" fmla="val 44359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Да ну их,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эти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правила!!!</a:t>
            </a:r>
          </a:p>
        </p:txBody>
      </p:sp>
      <p:sp>
        <p:nvSpPr>
          <p:cNvPr id="7" name="Стрелка вправо с вырезом 6"/>
          <p:cNvSpPr/>
          <p:nvPr/>
        </p:nvSpPr>
        <p:spPr>
          <a:xfrm>
            <a:off x="6228184" y="1054099"/>
            <a:ext cx="1512887" cy="287337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8" name="Рисунок 18" descr="carspares36.gif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2940" y="764704"/>
            <a:ext cx="993775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ttps://avatars.mds.yandex.net/i?id=18935401913037efff100754fdec89da34f012e2-3443020-images-thumbs&amp;n=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572378"/>
            <a:ext cx="2057475" cy="5025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93690" y="449973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165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8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5816" y="940941"/>
            <a:ext cx="3528392" cy="1143000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8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Молодец !</a:t>
            </a:r>
            <a:endParaRPr lang="ru-RU" sz="4800" b="1" dirty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27584" y="4575632"/>
            <a:ext cx="2304256" cy="919401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Проезжай</a:t>
            </a:r>
            <a:r>
              <a:rPr lang="ru-RU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24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дальше!</a:t>
            </a:r>
            <a:r>
              <a:rPr lang="ru-RU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</a:p>
        </p:txBody>
      </p:sp>
      <p:sp>
        <p:nvSpPr>
          <p:cNvPr id="8" name="Стрелка углом 7"/>
          <p:cNvSpPr/>
          <p:nvPr/>
        </p:nvSpPr>
        <p:spPr>
          <a:xfrm rot="5400000">
            <a:off x="3539172" y="5265266"/>
            <a:ext cx="360362" cy="576263"/>
          </a:xfrm>
          <a:prstGeom prst="bentArrow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pic>
        <p:nvPicPr>
          <p:cNvPr id="9" name="Рисунок 17" descr="car-001-picture-color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5634598"/>
            <a:ext cx="1584325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31640" y="278092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483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7864" y="274638"/>
            <a:ext cx="2520280" cy="778098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загадка</a:t>
            </a:r>
            <a:endParaRPr lang="ru-RU" b="1" dirty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5656" y="1628800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Вот дорожная загадка: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Как зовется та лошадка, 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Что легла на переходы,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Где шагают пешеходы?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7" name="Picture 3" descr="C:\Users\Пользователь\Desktop\знаки\222722.jpeg">
            <a:hlinkClick r:id="rId5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03" r="22058"/>
          <a:stretch/>
        </p:blipFill>
        <p:spPr bwMode="auto">
          <a:xfrm>
            <a:off x="334697" y="4799967"/>
            <a:ext cx="1616123" cy="1625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Пользователь\Desktop\знаки\2609416.png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204864"/>
            <a:ext cx="1616123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Пользователь\Desktop\знаки\ad4f84c751725faab5570f395c3772eb.jpg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818379"/>
            <a:ext cx="1368152" cy="1952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39558" y="110748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923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7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7" y="274638"/>
            <a:ext cx="4752528" cy="1143000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Попробуй ещё раз! </a:t>
            </a:r>
            <a:br>
              <a:rPr lang="ru-RU" b="1" dirty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Нажми сюда</a:t>
            </a:r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>
            <a:off x="5868145" y="3140968"/>
            <a:ext cx="2088232" cy="1440160"/>
          </a:xfrm>
          <a:prstGeom prst="wedgeRoundRectCallout">
            <a:avLst>
              <a:gd name="adj1" fmla="val -107063"/>
              <a:gd name="adj2" fmla="val -116798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Ура!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Ошибочка!!!</a:t>
            </a:r>
          </a:p>
        </p:txBody>
      </p:sp>
      <p:sp>
        <p:nvSpPr>
          <p:cNvPr id="7" name="Стрелка вправо с вырезом 6"/>
          <p:cNvSpPr/>
          <p:nvPr/>
        </p:nvSpPr>
        <p:spPr>
          <a:xfrm>
            <a:off x="6372200" y="1044120"/>
            <a:ext cx="1512887" cy="287337"/>
          </a:xfrm>
          <a:prstGeom prst="notched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00B050"/>
              </a:solidFill>
            </a:endParaRPr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484784"/>
            <a:ext cx="3204194" cy="5210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18" descr="carspares36.gif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756248"/>
            <a:ext cx="993775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020272" y="206084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622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8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60377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3808" y="274638"/>
            <a:ext cx="3528392" cy="1143000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8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Молодец !</a:t>
            </a:r>
            <a:endParaRPr lang="ru-RU" sz="4800" b="1" dirty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021569" y="4535016"/>
            <a:ext cx="2304256" cy="919401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Проезжай дальше! </a:t>
            </a:r>
          </a:p>
        </p:txBody>
      </p:sp>
      <p:sp>
        <p:nvSpPr>
          <p:cNvPr id="8" name="Стрелка углом 7"/>
          <p:cNvSpPr/>
          <p:nvPr/>
        </p:nvSpPr>
        <p:spPr>
          <a:xfrm rot="5400000">
            <a:off x="3095674" y="5166286"/>
            <a:ext cx="360362" cy="576263"/>
          </a:xfrm>
          <a:prstGeom prst="ben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pic>
        <p:nvPicPr>
          <p:cNvPr id="9" name="Рисунок 17" descr="car-001-picture-color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5634598"/>
            <a:ext cx="1584325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475656" y="1484784"/>
            <a:ext cx="487363" cy="487363"/>
          </a:xfrm>
          <a:prstGeom prst="rect">
            <a:avLst/>
          </a:prstGeom>
        </p:spPr>
      </p:pic>
      <p:sp>
        <p:nvSpPr>
          <p:cNvPr id="5" name="Стрелка влево 4">
            <a:hlinkClick r:id="rId8" action="ppaction://hlinksldjump"/>
          </p:cNvPr>
          <p:cNvSpPr/>
          <p:nvPr/>
        </p:nvSpPr>
        <p:spPr>
          <a:xfrm>
            <a:off x="878014" y="5964707"/>
            <a:ext cx="832378" cy="484632"/>
          </a:xfrm>
          <a:prstGeom prst="lef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2493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260648"/>
            <a:ext cx="5760640" cy="634082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0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Сравни знаки и скажи для кого  они предназначены?</a:t>
            </a:r>
            <a:endParaRPr lang="ru-RU" sz="2000" b="1" dirty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7" name="Picture 3" descr="C:\Users\Пользователь\Desktop\знаки\aaa.png_resize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294" y="1124744"/>
            <a:ext cx="3689446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Пользователь\Desktop\знаки\zebr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4739" y="1113576"/>
            <a:ext cx="384962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Пользователь\Desktop\знаки\7d254f281d749d8d6d6f2f6a787c29f8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855" y="4104456"/>
            <a:ext cx="2060848" cy="2060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Пользователь\Desktop\знаки\slide_2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167" b="66167" l="22000" r="74875">
                        <a14:foregroundMark x1="43625" y1="24167" x2="30250" y2="56833"/>
                        <a14:foregroundMark x1="35750" y1="57667" x2="65375" y2="57667"/>
                        <a14:foregroundMark x1="56125" y1="33167" x2="66125" y2="57000"/>
                        <a14:foregroundMark x1="51750" y1="34000" x2="50875" y2="44833"/>
                        <a14:foregroundMark x1="51125" y1="40833" x2="45250" y2="48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998" t="3669" r="25392" b="33978"/>
          <a:stretch/>
        </p:blipFill>
        <p:spPr bwMode="auto">
          <a:xfrm>
            <a:off x="3203848" y="4104456"/>
            <a:ext cx="2283362" cy="2029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Стрелка влево 7">
            <a:hlinkClick r:id="rId8" action="ppaction://hlinksldjump"/>
          </p:cNvPr>
          <p:cNvSpPr/>
          <p:nvPr/>
        </p:nvSpPr>
        <p:spPr>
          <a:xfrm>
            <a:off x="132628" y="6165304"/>
            <a:ext cx="868713" cy="620688"/>
          </a:xfrm>
          <a:prstGeom prst="lef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>
            <a:hlinkClick r:id="rId9" action="ppaction://hlinksldjump"/>
          </p:cNvPr>
          <p:cNvSpPr/>
          <p:nvPr/>
        </p:nvSpPr>
        <p:spPr>
          <a:xfrm>
            <a:off x="8172400" y="6165304"/>
            <a:ext cx="843926" cy="63438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295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41568E-6 L 0.14271 0.0657 C 0.17275 0.0805 0.21754 0.0886 0.26424 0.0886 C 0.31754 0.0886 0.36007 0.0805 0.39011 0.0657 L 0.53299 -1.41568E-6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649" y="44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605 0.01388 L -0.49149 0.0023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885" y="-5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2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Найди и назови дорожные знаки для пешеходов</a:t>
            </a:r>
            <a:endParaRPr lang="ru-RU" sz="3200" b="1" dirty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050" name="Picture 2" descr="C:\Users\Пользователь\Desktop\знаки\222722.jpe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2" r="22178"/>
          <a:stretch/>
        </p:blipFill>
        <p:spPr bwMode="auto">
          <a:xfrm>
            <a:off x="1584536" y="1353745"/>
            <a:ext cx="1538110" cy="1549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Пользователь\Desktop\знаки\hello_html_m2d737ae7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0348" y="3295875"/>
            <a:ext cx="1765962" cy="176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Пользователь\Desktop\знаки\1db2d81584a5df55fd6fcc0860c587c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2021" y="5061837"/>
            <a:ext cx="1556792" cy="1556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Пользователь\Desktop\знаки\17.02_perehod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7433" y="3295875"/>
            <a:ext cx="1722984" cy="1603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Пользователь\Desktop\знаки\2609416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8162" y="4929251"/>
            <a:ext cx="1640117" cy="158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Стрелка влево 12">
            <a:hlinkClick r:id="rId8" action="ppaction://hlinksldjump"/>
          </p:cNvPr>
          <p:cNvSpPr/>
          <p:nvPr/>
        </p:nvSpPr>
        <p:spPr>
          <a:xfrm>
            <a:off x="132628" y="6165304"/>
            <a:ext cx="868713" cy="620688"/>
          </a:xfrm>
          <a:prstGeom prst="lef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 descr="C:\Users\Пользователь\Desktop\знаки\1-11.png"/>
          <p:cNvPicPr/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58810" y1="40432" x2="42143" y2="79630"/>
                        <a14:foregroundMark x1="52619" y1="26852" x2="30238" y2="56173"/>
                        <a14:foregroundMark x1="46429" y1="4630" x2="37381" y2="21296"/>
                        <a14:foregroundMark x1="58810" y1="13889" x2="54048" y2="3395"/>
                        <a14:foregroundMark x1="53571" y1="3086" x2="48333" y2="2160"/>
                        <a14:foregroundMark x1="50238" y1="12037" x2="53095" y2="42284"/>
                        <a14:foregroundMark x1="48095" y1="15432" x2="34524" y2="45988"/>
                        <a14:foregroundMark x1="53333" y1="17593" x2="84524" y2="86728"/>
                        <a14:foregroundMark x1="58810" y1="41049" x2="30000" y2="57099"/>
                        <a14:foregroundMark x1="47619" y1="52160" x2="22143" y2="82407"/>
                        <a14:foregroundMark x1="29048" y1="57407" x2="15952" y2="86420"/>
                        <a14:foregroundMark x1="15714" y1="87346" x2="18095" y2="87963"/>
                        <a14:foregroundMark x1="19286" y1="89198" x2="48095" y2="88580"/>
                        <a14:foregroundMark x1="36905" y1="63889" x2="43333" y2="87654"/>
                        <a14:foregroundMark x1="34048" y1="69444" x2="33810" y2="87346"/>
                        <a14:foregroundMark x1="29048" y1="76852" x2="27381" y2="87963"/>
                        <a14:foregroundMark x1="50714" y1="54012" x2="43810" y2="65432"/>
                        <a14:foregroundMark x1="46429" y1="69444" x2="68810" y2="87963"/>
                        <a14:foregroundMark x1="45952" y1="80556" x2="65000" y2="88580"/>
                        <a14:foregroundMark x1="58333" y1="46296" x2="83095" y2="86728"/>
                        <a14:foregroundMark x1="69762" y1="88889" x2="83095" y2="88272"/>
                        <a14:foregroundMark x1="54286" y1="65123" x2="71190" y2="71296"/>
                        <a14:foregroundMark x1="46905" y1="63580" x2="80952" y2="84259"/>
                        <a14:foregroundMark x1="53571" y1="53704" x2="66429" y2="67593"/>
                        <a14:foregroundMark x1="58810" y1="13272" x2="64048" y2="25617"/>
                        <a14:foregroundMark x1="64048" y1="26852" x2="70714" y2="41358"/>
                        <a14:foregroundMark x1="70476" y1="41358" x2="78571" y2="58025"/>
                        <a14:foregroundMark x1="78095" y1="58025" x2="91190" y2="86728"/>
                        <a14:foregroundMark x1="90952" y1="87346" x2="87857" y2="95062"/>
                        <a14:foregroundMark x1="87381" y1="95679" x2="11667" y2="95370"/>
                        <a14:foregroundMark x1="38571" y1="21296" x2="8810" y2="87037"/>
                        <a14:foregroundMark x1="8810" y1="87963" x2="10714" y2="941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294" y="1132750"/>
            <a:ext cx="2174070" cy="1760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 descr="C:\Users\Пользователь\Desktop\знаки\3-24.jpg"/>
          <p:cNvPicPr/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9875" l="0" r="99875">
                        <a14:foregroundMark x1="45625" y1="24500" x2="45625" y2="24500"/>
                        <a14:foregroundMark x1="49250" y1="13750" x2="51625" y2="84750"/>
                        <a14:foregroundMark x1="31250" y1="44250" x2="31250" y2="44250"/>
                        <a14:foregroundMark x1="30750" y1="36750" x2="31750" y2="46875"/>
                        <a14:foregroundMark x1="57250" y1="39750" x2="61750" y2="62125"/>
                        <a14:backgroundMark x1="6783" y1="20267" x2="29540" y2="2450"/>
                        <a14:backgroundMark x1="64770" y1="4454" x2="94967" y2="21826"/>
                        <a14:backgroundMark x1="95842" y1="70379" x2="70678" y2="98441"/>
                        <a14:backgroundMark x1="6783" y1="62138" x2="22538" y2="993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105" y="3033366"/>
            <a:ext cx="1900555" cy="1866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 descr="C:\Users\Пользователь\Desktop\знаки\3-10.jpg"/>
          <p:cNvPicPr/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>
                        <a14:foregroundMark x1="37875" y1="18875" x2="80500" y2="48625"/>
                        <a14:foregroundMark x1="70625" y1="23125" x2="48625" y2="42375"/>
                        <a14:foregroundMark x1="59750" y1="33000" x2="57875" y2="9875"/>
                        <a14:foregroundMark x1="59250" y1="21500" x2="86125" y2="41875"/>
                        <a14:foregroundMark x1="29875" y1="20125" x2="26250" y2="20000"/>
                        <a14:foregroundMark x1="46125" y1="24250" x2="58375" y2="13000"/>
                        <a14:foregroundMark x1="34875" y1="16125" x2="57000" y2="16625"/>
                        <a14:foregroundMark x1="37125" y1="16125" x2="25750" y2="24875"/>
                        <a14:foregroundMark x1="37875" y1="18625" x2="40250" y2="33625"/>
                        <a14:foregroundMark x1="27750" y1="24000" x2="42500" y2="27750"/>
                        <a14:foregroundMark x1="47375" y1="30375" x2="55375" y2="48500"/>
                        <a14:foregroundMark x1="50875" y1="19750" x2="54375" y2="28000"/>
                        <a14:foregroundMark x1="59250" y1="15250" x2="80375" y2="33000"/>
                        <a14:foregroundMark x1="86000" y1="41500" x2="76875" y2="71750"/>
                        <a14:foregroundMark x1="80875" y1="57000" x2="48250" y2="37125"/>
                        <a14:foregroundMark x1="55500" y1="47250" x2="78125" y2="66875"/>
                        <a14:foregroundMark x1="39625" y1="34750" x2="54000" y2="47000"/>
                        <a14:foregroundMark x1="45000" y1="35750" x2="45000" y2="34875"/>
                        <a14:foregroundMark x1="61625" y1="47875" x2="61625" y2="47875"/>
                        <a14:foregroundMark x1="55500" y1="43625" x2="64250" y2="51875"/>
                        <a14:foregroundMark x1="64625" y1="29500" x2="85625" y2="47750"/>
                        <a14:foregroundMark x1="21875" y1="27375" x2="23625" y2="73750"/>
                        <a14:foregroundMark x1="12875" y1="50875" x2="56750" y2="62125"/>
                        <a14:foregroundMark x1="47000" y1="40750" x2="51750" y2="47625"/>
                        <a14:foregroundMark x1="21125" y1="29500" x2="17500" y2="51375"/>
                        <a14:foregroundMark x1="23625" y1="29125" x2="47250" y2="59750"/>
                        <a14:foregroundMark x1="24875" y1="36125" x2="33500" y2="56750"/>
                        <a14:foregroundMark x1="34875" y1="41500" x2="46000" y2="53625"/>
                        <a14:foregroundMark x1="58500" y1="62875" x2="72875" y2="77625"/>
                        <a14:foregroundMark x1="56625" y1="62875" x2="60375" y2="82625"/>
                        <a14:foregroundMark x1="57875" y1="62000" x2="62500" y2="72375"/>
                        <a14:foregroundMark x1="63500" y1="72000" x2="67500" y2="80500"/>
                        <a14:foregroundMark x1="34250" y1="58875" x2="37625" y2="83375"/>
                        <a14:foregroundMark x1="38500" y1="83125" x2="62875" y2="84000"/>
                        <a14:foregroundMark x1="37000" y1="70625" x2="57000" y2="70000"/>
                        <a14:foregroundMark x1="43375" y1="73250" x2="56750" y2="82125"/>
                        <a14:foregroundMark x1="41000" y1="66875" x2="41000" y2="66875"/>
                        <a14:foregroundMark x1="34750" y1="60750" x2="48625" y2="66500"/>
                        <a14:foregroundMark x1="23125" y1="56625" x2="38750" y2="82500"/>
                        <a14:foregroundMark x1="12625" y1="51625" x2="23750" y2="72375"/>
                        <a14:foregroundMark x1="24625" y1="69750" x2="35125" y2="81250"/>
                        <a14:foregroundMark x1="95375" y1="13875" x2="95375" y2="13375"/>
                        <a14:foregroundMark x1="40125" y1="6250" x2="40125" y2="6250"/>
                        <a14:foregroundMark x1="43750" y1="5250" x2="40625" y2="5250"/>
                        <a14:foregroundMark x1="45500" y1="5375" x2="52750" y2="5000"/>
                        <a14:foregroundMark x1="53875" y1="5500" x2="59250" y2="5875"/>
                        <a14:foregroundMark x1="59750" y1="5875" x2="69250" y2="8875"/>
                        <a14:foregroundMark x1="69250" y1="10125" x2="75500" y2="12500"/>
                        <a14:foregroundMark x1="76000" y1="13500" x2="81125" y2="17250"/>
                        <a14:foregroundMark x1="81125" y1="18000" x2="86625" y2="24125"/>
                        <a14:foregroundMark x1="87000" y1="25125" x2="91500" y2="33500"/>
                        <a14:foregroundMark x1="90625" y1="33000" x2="94250" y2="42000"/>
                        <a14:foregroundMark x1="94250" y1="42375" x2="94750" y2="49500"/>
                        <a14:foregroundMark x1="94500" y1="49625" x2="93875" y2="58125"/>
                        <a14:foregroundMark x1="93250" y1="57625" x2="91000" y2="65625"/>
                        <a14:foregroundMark x1="91500" y1="65750" x2="88375" y2="72375"/>
                        <a14:foregroundMark x1="89125" y1="72000" x2="83125" y2="79500"/>
                        <a14:foregroundMark x1="83625" y1="78875" x2="77625" y2="84750"/>
                        <a14:foregroundMark x1="77750" y1="84750" x2="72000" y2="88500"/>
                        <a14:foregroundMark x1="72625" y1="88500" x2="61625" y2="92875"/>
                        <a14:foregroundMark x1="61625" y1="93000" x2="49125" y2="94750"/>
                        <a14:foregroundMark x1="49125" y1="94750" x2="35125" y2="92375"/>
                        <a14:foregroundMark x1="35125" y1="92375" x2="24250" y2="87000"/>
                        <a14:foregroundMark x1="24250" y1="87000" x2="14125" y2="77625"/>
                        <a14:foregroundMark x1="14125" y1="77625" x2="8000" y2="66875"/>
                        <a14:foregroundMark x1="8000" y1="66875" x2="4875" y2="52375"/>
                        <a14:foregroundMark x1="5500" y1="52750" x2="5750" y2="37625"/>
                        <a14:foregroundMark x1="5250" y1="46750" x2="4875" y2="53000"/>
                        <a14:foregroundMark x1="6250" y1="39125" x2="10625" y2="27125"/>
                        <a14:foregroundMark x1="11500" y1="26875" x2="18250" y2="17000"/>
                        <a14:foregroundMark x1="19625" y1="17000" x2="29000" y2="9250"/>
                        <a14:foregroundMark x1="29750" y1="10375" x2="39250" y2="5875"/>
                        <a14:backgroundMark x1="14315" y1="9071" x2="1245" y2="32181"/>
                        <a14:backgroundMark x1="7469" y1="7559" x2="37759" y2="1080"/>
                        <a14:backgroundMark x1="71162" y1="3456" x2="97925" y2="22246"/>
                        <a14:backgroundMark x1="90664" y1="66523" x2="89419" y2="67387"/>
                        <a14:backgroundMark x1="94813" y1="67387" x2="77593" y2="974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864" y="1108504"/>
            <a:ext cx="2002499" cy="19248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9223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0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0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20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3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0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20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0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0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20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2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"/>
            <a:ext cx="9144000" cy="684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8640"/>
            <a:ext cx="7772400" cy="603447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6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Подбери</a:t>
            </a:r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36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нужный знак к каждой картинке</a:t>
            </a:r>
            <a:endParaRPr lang="ru-RU" sz="3600" b="1" dirty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" name="Picture 2" descr="C:\Users\Пользователь\Desktop\картинки пдд\img15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622" y="866766"/>
            <a:ext cx="8316416" cy="5904656"/>
          </a:xfrm>
          <a:prstGeom prst="rect">
            <a:avLst/>
          </a:prstGeom>
          <a:solidFill>
            <a:srgbClr val="92D050"/>
          </a:solidFill>
          <a:extLst/>
        </p:spPr>
      </p:pic>
      <p:pic>
        <p:nvPicPr>
          <p:cNvPr id="3074" name="Picture 2" descr="C:\Users\Пользователь\Desktop\знаки\taksi_1_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3558" y="1628800"/>
            <a:ext cx="830966" cy="1246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Пользователь\Desktop\знаки\ad4f84c751725faab5570f395c3772eb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579" y="3050597"/>
            <a:ext cx="955546" cy="1363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Пользователь\Desktop\знаки\2609416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312" y="3637282"/>
            <a:ext cx="920181" cy="920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Пользователь\Desktop\знаки\222722.jpe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2" r="21584"/>
          <a:stretch/>
        </p:blipFill>
        <p:spPr bwMode="auto">
          <a:xfrm>
            <a:off x="4257352" y="4837164"/>
            <a:ext cx="1053588" cy="1050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Стрелка вправо 11">
            <a:hlinkClick r:id="rId8" action="ppaction://hlinksldjump"/>
          </p:cNvPr>
          <p:cNvSpPr/>
          <p:nvPr/>
        </p:nvSpPr>
        <p:spPr>
          <a:xfrm>
            <a:off x="8172400" y="6165304"/>
            <a:ext cx="843926" cy="63438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093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96296E-6 L 0.14966 0.2203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83" y="110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0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95397E-6 L -0.10729 0.33958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65" y="169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0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3.7037E-6 L -0.12204 -0.2243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11" y="-112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0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86 -0.06296 L 0.11615 -0.33912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42" y="-138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7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"/>
            <a:ext cx="9144000" cy="684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754" y="188640"/>
            <a:ext cx="8229600" cy="576064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200" b="1" dirty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Подбери нужный знак к каждой картинке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9" name="Picture 3" descr="C:\Users\Пользователь\Desktop\картинки пдд\img15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39425"/>
            <a:ext cx="8226799" cy="5916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Пользователь\Desktop\знаки\3-2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9167" l="0" r="100000">
                        <a14:backgroundMark x1="61667" y1="49167" x2="61667" y2="491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2879" y="4941168"/>
            <a:ext cx="998240" cy="99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Пользователь\Desktop\знаки\3-2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167" l="4167" r="9958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916832"/>
            <a:ext cx="998240" cy="99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Пользователь\Desktop\знаки\whlaf-pauc.jp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9600" l="400" r="100000">
                        <a14:backgroundMark x1="66400" y1="53600" x2="66400" y2="536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9919" y="3068960"/>
            <a:ext cx="1062032" cy="1062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Пользователь\Desktop\знаки\12.png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49020" y1="36181" x2="49020" y2="36181"/>
                        <a14:foregroundMark x1="51471" y1="26633" x2="51471" y2="26633"/>
                        <a14:backgroundMark x1="67647" y1="37186" x2="67647" y2="37186"/>
                        <a14:backgroundMark x1="31373" y1="49749" x2="31373" y2="497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1995" y="3367232"/>
            <a:ext cx="1048457" cy="1022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трелка вправо 9">
            <a:hlinkClick r:id="rId12" action="ppaction://hlinksldjump"/>
          </p:cNvPr>
          <p:cNvSpPr/>
          <p:nvPr/>
        </p:nvSpPr>
        <p:spPr>
          <a:xfrm>
            <a:off x="8172400" y="6165304"/>
            <a:ext cx="843926" cy="63438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0565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1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9.99306E-7 L -0.10955 0.3051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86" y="152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34883E-6 L 0.15625 0.13255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3" y="6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3.18297E-6 L -0.14861 -0.13903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31" y="-6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47444E-6 L 0.06302 -0.3349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2" y="-167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0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91"/>
            <a:ext cx="9144000" cy="684141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634082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200" b="1" dirty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Подбери нужный знак к каждой картинке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378" y="1600200"/>
            <a:ext cx="6049244" cy="4525963"/>
          </a:xfrm>
        </p:spPr>
      </p:pic>
      <p:pic>
        <p:nvPicPr>
          <p:cNvPr id="5122" name="Picture 2" descr="C:\Users\Пользователь\Desktop\картинки пдд\img155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984" y="883264"/>
            <a:ext cx="8100392" cy="5868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Пользователь\Desktop\знаки\1-11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160" b="100000" l="2619" r="96667">
                        <a14:foregroundMark x1="60476" y1="41667" x2="44762" y2="61728"/>
                        <a14:foregroundMark x1="47059" y1="73664" x2="47059" y2="736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42" r="6714"/>
          <a:stretch/>
        </p:blipFill>
        <p:spPr bwMode="auto">
          <a:xfrm>
            <a:off x="4684504" y="3369226"/>
            <a:ext cx="1218065" cy="1089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Пользователь\Desktop\знаки\hello_html_m3918e030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6776" b="84532" l="1220" r="99085">
                        <a14:foregroundMark x1="50000" y1="34205" x2="46646" y2="48584"/>
                        <a14:foregroundMark x1="50000" y1="62527" x2="52744" y2="601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69" t="21123" r="3393" b="18680"/>
          <a:stretch/>
        </p:blipFill>
        <p:spPr bwMode="auto">
          <a:xfrm>
            <a:off x="4211960" y="1916832"/>
            <a:ext cx="1261007" cy="1149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Пользователь\Desktop\знаки\zhd_perejezd_s_shlagbaumom1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8859" b="84864" l="3472" r="98264">
                        <a14:foregroundMark x1="51389" y1="34739" x2="57292" y2="52109"/>
                        <a14:foregroundMark x1="26042" y1="71216" x2="29861" y2="60298"/>
                        <a14:foregroundMark x1="18403" y1="72953" x2="84028" y2="72208"/>
                        <a14:foregroundMark x1="64236" y1="60298" x2="64236" y2="66749"/>
                        <a14:foregroundMark x1="32986" y1="61290" x2="67361" y2="647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29" t="21122" r="2284" b="19340"/>
          <a:stretch/>
        </p:blipFill>
        <p:spPr bwMode="auto">
          <a:xfrm>
            <a:off x="4060327" y="4750111"/>
            <a:ext cx="1104800" cy="99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трелка вправо 9">
            <a:hlinkClick r:id="rId3" action="ppaction://hlinksldjump"/>
          </p:cNvPr>
          <p:cNvSpPr/>
          <p:nvPr/>
        </p:nvSpPr>
        <p:spPr>
          <a:xfrm>
            <a:off x="8172400" y="6165304"/>
            <a:ext cx="843926" cy="63438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лево 10">
            <a:hlinkClick r:id="rId11" action="ppaction://hlinksldjump"/>
          </p:cNvPr>
          <p:cNvSpPr/>
          <p:nvPr/>
        </p:nvSpPr>
        <p:spPr>
          <a:xfrm>
            <a:off x="132628" y="6165304"/>
            <a:ext cx="868713" cy="620688"/>
          </a:xfrm>
          <a:prstGeom prst="lef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B050"/>
              </a:solidFill>
            </a:endParaRPr>
          </a:p>
        </p:txBody>
      </p:sp>
      <p:pic>
        <p:nvPicPr>
          <p:cNvPr id="12" name="Picture 9" descr="C:\Users\Пользователь\Desktop\знаки\1.jpg"/>
          <p:cNvPicPr/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99522" l="0" r="100000">
                        <a14:foregroundMark x1="50346" y1="13158" x2="90993" y2="83014"/>
                        <a14:foregroundMark x1="53811" y1="13636" x2="9469" y2="83493"/>
                        <a14:foregroundMark x1="23557" y1="79426" x2="75520" y2="60048"/>
                        <a14:foregroundMark x1="52425" y1="16986" x2="51732" y2="79904"/>
                        <a14:foregroundMark x1="37182" y1="51675" x2="79677" y2="80861"/>
                        <a14:foregroundMark x1="33025" y1="58612" x2="69284" y2="50239"/>
                        <a14:foregroundMark x1="61663" y1="73206" x2="56582" y2="73206"/>
                        <a14:foregroundMark x1="52212" y1="26936" x2="61357" y2="37374"/>
                        <a14:foregroundMark x1="49558" y1="34343" x2="35693" y2="49832"/>
                        <a14:foregroundMark x1="63127" y1="62290" x2="54867" y2="24916"/>
                        <a14:foregroundMark x1="25369" y1="80471" x2="35693" y2="50505"/>
                        <a14:foregroundMark x1="48378" y1="79798" x2="28024" y2="55556"/>
                        <a14:foregroundMark x1="41298" y1="55556" x2="48968" y2="38047"/>
                        <a14:foregroundMark x1="81711" y1="79125" x2="69027" y2="643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4593" y="3044436"/>
            <a:ext cx="1411468" cy="1232250"/>
          </a:xfrm>
          <a:prstGeom prst="rect">
            <a:avLst/>
          </a:prstGeom>
          <a:noFill/>
          <a:extLst/>
        </p:spPr>
      </p:pic>
    </p:spTree>
    <p:extLst>
      <p:ext uri="{BB962C8B-B14F-4D97-AF65-F5344CB8AC3E}">
        <p14:creationId xmlns:p14="http://schemas.microsoft.com/office/powerpoint/2010/main" val="435774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2.40111E-6 L 0.04931 0.3361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65" y="167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1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1.11111E-6 L -0.01302 -0.16805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0" y="-84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112 0.06662 L -0.05972 -0.30928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42" y="-188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2.65325E-6 L -0.03836 0.11543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27" y="57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3808" y="274638"/>
            <a:ext cx="3528392" cy="1143000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8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Молодец !</a:t>
            </a:r>
            <a:endParaRPr lang="ru-RU" sz="4800" b="1" dirty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04647" y="2780928"/>
            <a:ext cx="3816424" cy="1736646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Дорожные знаки все очень хороши.</a:t>
            </a:r>
          </a:p>
          <a:p>
            <a:pPr algn="ctr"/>
            <a:r>
              <a:rPr lang="ru-RU" sz="24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 взрослые, и дети их уважать должны</a:t>
            </a:r>
            <a:r>
              <a:rPr lang="ru-RU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!</a:t>
            </a:r>
            <a:endParaRPr lang="ru-RU" b="1" dirty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91680" y="1556792"/>
            <a:ext cx="487363" cy="487363"/>
          </a:xfrm>
          <a:prstGeom prst="rect">
            <a:avLst/>
          </a:prstGeom>
        </p:spPr>
      </p:pic>
      <p:sp>
        <p:nvSpPr>
          <p:cNvPr id="5" name="Стрелка вправо 4"/>
          <p:cNvSpPr/>
          <p:nvPr/>
        </p:nvSpPr>
        <p:spPr>
          <a:xfrm>
            <a:off x="7956376" y="6021288"/>
            <a:ext cx="1080120" cy="648072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6757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59" name="Рисунок 6" descr="index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35" t="10870" r="19565"/>
          <a:stretch>
            <a:fillRect/>
          </a:stretch>
        </p:blipFill>
        <p:spPr bwMode="auto">
          <a:xfrm>
            <a:off x="857235" y="3571875"/>
            <a:ext cx="1643063" cy="292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0" name="TextBox 4"/>
          <p:cNvSpPr txBox="1">
            <a:spLocks noChangeArrowheads="1"/>
          </p:cNvSpPr>
          <p:nvPr/>
        </p:nvSpPr>
        <p:spPr bwMode="auto">
          <a:xfrm>
            <a:off x="1106145" y="476672"/>
            <a:ext cx="7443063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Используемые источники:</a:t>
            </a:r>
          </a:p>
          <a:p>
            <a:pPr marL="342900" indent="-342900" eaLnBrk="1" fontAlgn="base" hangingPunct="1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en-US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7"/>
              </a:rPr>
              <a:t>http</a:t>
            </a:r>
            <a:r>
              <a:rPr lang="en-US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7"/>
              </a:rPr>
              <a:t>://</a:t>
            </a:r>
            <a:r>
              <a:rPr lang="en-US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7"/>
              </a:rPr>
              <a:t>detskiy-sad.com/dorozhnye-znaki-dlya-detej</a:t>
            </a:r>
            <a:endParaRPr lang="ru-RU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eaLnBrk="1" fontAlgn="base" hangingPunct="1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en-US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8"/>
              </a:rPr>
              <a:t>https://</a:t>
            </a:r>
            <a:r>
              <a:rPr lang="en-US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8"/>
              </a:rPr>
              <a:t>klub-drug.ru/doshkolniki/zagadki-pdd.html</a:t>
            </a:r>
            <a:endParaRPr lang="ru-RU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eaLnBrk="1" fontAlgn="base" hangingPunct="1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en-US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9"/>
              </a:rPr>
              <a:t>http://</a:t>
            </a:r>
            <a:r>
              <a:rPr lang="en-US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9"/>
              </a:rPr>
              <a:t>dochkiisinochki.ru/kartinki-pro-pravila-dorozhnogo-dvizheniya.html</a:t>
            </a:r>
            <a:endParaRPr lang="ru-RU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eaLnBrk="1" fontAlgn="base" hangingPunct="1">
              <a:spcBef>
                <a:spcPct val="0"/>
              </a:spcBef>
              <a:spcAft>
                <a:spcPct val="0"/>
              </a:spcAft>
              <a:buAutoNum type="arabicPeriod"/>
            </a:pPr>
            <a:endParaRPr lang="ru-RU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00298" y="2571744"/>
            <a:ext cx="5235554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44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GRevueCyr" pitchFamily="34" charset="0"/>
                <a:cs typeface="Arial" charset="0"/>
              </a:rPr>
              <a:t>До новых встреч!</a:t>
            </a:r>
          </a:p>
        </p:txBody>
      </p:sp>
      <p:pic>
        <p:nvPicPr>
          <p:cNvPr id="3" name="Pro_svetofor_-_Svetofor_tak_igrivo_podmigivaet_nam_(iPleer.fm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44408" y="4095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318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917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1407</TotalTime>
  <Words>256</Words>
  <Application>Microsoft Office PowerPoint</Application>
  <PresentationFormat>Экран (4:3)</PresentationFormat>
  <Paragraphs>61</Paragraphs>
  <Slides>20</Slides>
  <Notes>0</Notes>
  <HiddenSlides>0</HiddenSlides>
  <MMClips>16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Презентация PowerPoint</vt:lpstr>
      <vt:lpstr>Презентация PowerPoint</vt:lpstr>
      <vt:lpstr>Выбери игру</vt:lpstr>
      <vt:lpstr>На каком рисунке дети соблюдают правила дорожного движения?</vt:lpstr>
      <vt:lpstr>Загадка</vt:lpstr>
      <vt:lpstr>Попробуй ещё раз!  Нажми сюда</vt:lpstr>
      <vt:lpstr>Молодец !</vt:lpstr>
      <vt:lpstr>отгадай</vt:lpstr>
      <vt:lpstr>Попробуй ещё раз!  Нажми сюда</vt:lpstr>
      <vt:lpstr>Молодец !</vt:lpstr>
      <vt:lpstr>загадка</vt:lpstr>
      <vt:lpstr>Попробуй ещё раз!  Нажми сюда</vt:lpstr>
      <vt:lpstr>Молодец !</vt:lpstr>
      <vt:lpstr>Сравни знаки и скажи для кого  они предназначены?</vt:lpstr>
      <vt:lpstr>Найди и назови дорожные знаки для пешеходов</vt:lpstr>
      <vt:lpstr>Подбери нужный знак к каждой картинке</vt:lpstr>
      <vt:lpstr>Подбери нужный знак к каждой картинке</vt:lpstr>
      <vt:lpstr>Подбери нужный знак к каждой картинке</vt:lpstr>
      <vt:lpstr>Молодец !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семен покотило</cp:lastModifiedBy>
  <cp:revision>134</cp:revision>
  <dcterms:created xsi:type="dcterms:W3CDTF">2017-01-02T08:54:22Z</dcterms:created>
  <dcterms:modified xsi:type="dcterms:W3CDTF">2026-04-24T18:35:42Z</dcterms:modified>
</cp:coreProperties>
</file>